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1"/>
  </p:sldMasterIdLst>
  <p:notesMasterIdLst>
    <p:notesMasterId r:id="rId30"/>
  </p:notesMasterIdLst>
  <p:handoutMasterIdLst>
    <p:handoutMasterId r:id="rId31"/>
  </p:handoutMasterIdLst>
  <p:sldIdLst>
    <p:sldId id="257" r:id="rId2"/>
    <p:sldId id="258" r:id="rId3"/>
    <p:sldId id="281" r:id="rId4"/>
    <p:sldId id="284" r:id="rId5"/>
    <p:sldId id="290" r:id="rId6"/>
    <p:sldId id="286" r:id="rId7"/>
    <p:sldId id="283" r:id="rId8"/>
    <p:sldId id="287" r:id="rId9"/>
    <p:sldId id="288" r:id="rId10"/>
    <p:sldId id="289" r:id="rId11"/>
    <p:sldId id="259" r:id="rId12"/>
    <p:sldId id="260" r:id="rId13"/>
    <p:sldId id="261" r:id="rId14"/>
    <p:sldId id="262" r:id="rId15"/>
    <p:sldId id="293" r:id="rId16"/>
    <p:sldId id="264" r:id="rId17"/>
    <p:sldId id="279" r:id="rId18"/>
    <p:sldId id="265" r:id="rId19"/>
    <p:sldId id="266" r:id="rId20"/>
    <p:sldId id="268" r:id="rId21"/>
    <p:sldId id="270" r:id="rId22"/>
    <p:sldId id="271" r:id="rId23"/>
    <p:sldId id="272" r:id="rId24"/>
    <p:sldId id="275" r:id="rId25"/>
    <p:sldId id="273" r:id="rId26"/>
    <p:sldId id="280" r:id="rId27"/>
    <p:sldId id="274" r:id="rId28"/>
    <p:sldId id="276" r:id="rId2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ri A. Mullaney" initials="SA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C2"/>
    <a:srgbClr val="0096A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421" autoAdjust="0"/>
    <p:restoredTop sz="90406" autoAdjust="0"/>
  </p:normalViewPr>
  <p:slideViewPr>
    <p:cSldViewPr>
      <p:cViewPr varScale="1">
        <p:scale>
          <a:sx n="84" d="100"/>
          <a:sy n="84" d="100"/>
        </p:scale>
        <p:origin x="96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824" tIns="46413" rIns="92824" bIns="464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824" tIns="46413" rIns="92824" bIns="46413" rtlCol="0"/>
          <a:lstStyle>
            <a:lvl1pPr algn="r">
              <a:defRPr sz="1200"/>
            </a:lvl1pPr>
          </a:lstStyle>
          <a:p>
            <a:fld id="{134B3578-BEA5-44FD-88A5-C20B51974CDE}" type="datetimeFigureOut">
              <a:rPr lang="en-US" smtClean="0"/>
              <a:t>4/19/2017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71"/>
            <a:ext cx="2971800" cy="466434"/>
          </a:xfrm>
          <a:prstGeom prst="rect">
            <a:avLst/>
          </a:prstGeom>
        </p:spPr>
        <p:txBody>
          <a:bodyPr vert="horz" lIns="92824" tIns="46413" rIns="92824" bIns="464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71"/>
            <a:ext cx="2971800" cy="466434"/>
          </a:xfrm>
          <a:prstGeom prst="rect">
            <a:avLst/>
          </a:prstGeom>
        </p:spPr>
        <p:txBody>
          <a:bodyPr vert="horz" lIns="92824" tIns="46413" rIns="92824" bIns="46413" rtlCol="0" anchor="b"/>
          <a:lstStyle>
            <a:lvl1pPr algn="r">
              <a:defRPr sz="1200"/>
            </a:lvl1pPr>
          </a:lstStyle>
          <a:p>
            <a:fld id="{5CC28F1F-0E05-40FA-8927-8516AB1EB6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67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824" tIns="46413" rIns="92824" bIns="464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824" tIns="46413" rIns="92824" bIns="46413" rtlCol="0"/>
          <a:lstStyle>
            <a:lvl1pPr algn="r">
              <a:defRPr sz="1200"/>
            </a:lvl1pPr>
          </a:lstStyle>
          <a:p>
            <a:fld id="{A215494C-6873-46D5-A655-95B05FDC19C4}" type="datetimeFigureOut">
              <a:rPr lang="en-US" smtClean="0"/>
              <a:t>4/19/2017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24" tIns="46413" rIns="92824" bIns="4641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2"/>
            <a:ext cx="5486400" cy="4183380"/>
          </a:xfrm>
          <a:prstGeom prst="rect">
            <a:avLst/>
          </a:prstGeom>
        </p:spPr>
        <p:txBody>
          <a:bodyPr vert="horz" lIns="92824" tIns="46413" rIns="92824" bIns="4641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824" tIns="46413" rIns="92824" bIns="464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6"/>
            <a:ext cx="2971800" cy="464820"/>
          </a:xfrm>
          <a:prstGeom prst="rect">
            <a:avLst/>
          </a:prstGeom>
        </p:spPr>
        <p:txBody>
          <a:bodyPr vert="horz" lIns="92824" tIns="46413" rIns="92824" bIns="46413" rtlCol="0" anchor="b"/>
          <a:lstStyle>
            <a:lvl1pPr algn="r">
              <a:defRPr sz="1200"/>
            </a:lvl1pPr>
          </a:lstStyle>
          <a:p>
            <a:fld id="{BA6DB18F-1BA1-4D01-B340-848F0CB2EE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636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E6716-D8F2-4FB9-B9E2-1733378191A4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89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29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817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308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289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866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092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908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17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7503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3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78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347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of $131, 375 will be spent out of the General Fund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18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525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92150"/>
            <a:ext cx="4629150" cy="3471863"/>
          </a:xfrm>
          <a:solidFill>
            <a:srgbClr val="FFFFFF"/>
          </a:solidFill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699" tIns="45851" rIns="91699" bIns="45851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957046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06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288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5953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4105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DB18F-1BA1-4D01-B340-848F0CB2EEC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835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2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851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70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6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354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E6716-D8F2-4FB9-B9E2-1733378191A4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704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1619F-CE06-44DD-9926-236B7A8597B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178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9922B-DB77-4AC3-95B3-8884BF425643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78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0B8E-7712-4F35-A8F4-2730CFFD69CD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75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0E99-3C68-48A0-BE96-4DBCB8405466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82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B692F-4C0F-436D-86E6-6B9093C6E7C3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82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76BD-4D36-44D3-80F0-1390BC696D9C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8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005FB-DB46-41E8-B7B4-1FC529D627F3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80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7F22-4628-494E-A523-F94EFC65F954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5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329D5-D253-4E37-87BC-FAE961D04257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2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6297-57F5-4809-B3D6-071D1942B5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73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42771-3850-46B5-9DA3-FB2D77D1176C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9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575-DD65-430D-A68A-CF1048BD8921}" type="slidenum">
              <a:rPr lang="en-US" smtClean="0">
                <a:solidFill>
                  <a:srgbClr val="0BD0D9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62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0B49F9-17E3-49CD-A8C6-C0488167C2C1}" type="slidenum">
              <a:rPr lang="en-US" smtClean="0">
                <a:solidFill>
                  <a:srgbClr val="0BD0D9">
                    <a:shade val="75000"/>
                  </a:srgbClr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BD0D9">
                  <a:shade val="75000"/>
                </a:srgb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61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779044"/>
            <a:ext cx="7696200" cy="1274847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Budget Presentation</a:t>
            </a:r>
            <a:b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Fiscal Year 2018</a:t>
            </a:r>
            <a:b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(July 1, 2017 – June 30, 2018)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980" y="2289828"/>
            <a:ext cx="7406640" cy="17526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 GOVERNING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BOARD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SESSION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26, 2017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086600" y="2286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Verdana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19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597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0144"/>
            <a:ext cx="7886700" cy="70503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Fund Budget Overview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175" y="1016296"/>
            <a:ext cx="5731650" cy="4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2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9906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General Fund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447800"/>
            <a:ext cx="8534400" cy="275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7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90600"/>
          </a:xfrm>
        </p:spPr>
        <p:txBody>
          <a:bodyPr anchor="ctr"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General Fund Revenues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$18,568,090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253490"/>
            <a:ext cx="7323985" cy="4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6451"/>
            <a:ext cx="8534400" cy="1141349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General Fund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Expenditures by Program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5943600"/>
            <a:ext cx="7537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$2 Million in Contingency is for emergencies and would come from Fund Balance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1" y="1952204"/>
            <a:ext cx="8534400" cy="261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9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295400"/>
          </a:xfrm>
        </p:spPr>
        <p:txBody>
          <a:bodyPr anchor="ctr"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General Fund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Expenditures by Program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$19,995,992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905000"/>
            <a:ext cx="751626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6451"/>
            <a:ext cx="8534400" cy="1141349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Reserves and Contingency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299" y="1809949"/>
            <a:ext cx="8375401" cy="323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012" y="230124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Restricted Funds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13" y="1451546"/>
            <a:ext cx="8690588" cy="224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2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012" y="230124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Restricted Funds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447800"/>
            <a:ext cx="7501098" cy="37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847533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Restricted Funds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Expenditures by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and Object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4" y="1270265"/>
            <a:ext cx="8988751" cy="43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Auxiliary Funds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Revenues &amp; Expenditures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5344348"/>
            <a:ext cx="4449284" cy="9049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662" y="1513652"/>
            <a:ext cx="8766676" cy="38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8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1447800"/>
            <a:ext cx="8382000" cy="4724400"/>
          </a:xfrm>
          <a:prstGeom prst="rect">
            <a:avLst/>
          </a:prstGeom>
          <a:noFill/>
          <a:ln w="3175">
            <a:noFill/>
          </a:ln>
        </p:spPr>
        <p:txBody>
          <a:bodyPr vert="horz" lIns="92075" tIns="46038" rIns="92075" bIns="46038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Clr>
                <a:srgbClr val="C00000"/>
              </a:buClr>
              <a:buNone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FY18 Budget Highlights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General Fund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Restricted Fund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Auxiliary Fund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Plant Fund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Retirement of Indebtedness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All Funds Summary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Timeline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State Budget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</a:rPr>
              <a:t>Truth-in-Taxation Handout</a:t>
            </a: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0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Plant Fund</a:t>
            </a:r>
            <a:b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Revenues &amp; Expenditures</a:t>
            </a: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en-US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295400"/>
            <a:ext cx="8160009" cy="296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833431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Plant Fund</a:t>
            </a:r>
            <a:b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Planned Maintenance</a:t>
            </a:r>
            <a:r>
              <a:rPr lang="en-US" sz="3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3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en-US" sz="3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371600"/>
            <a:ext cx="7706894" cy="355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3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71813" cy="6858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Retirement of Indebtedness Fund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371600"/>
            <a:ext cx="6408450" cy="26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943" y="304800"/>
            <a:ext cx="8352113" cy="6858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All Funds Revenues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05" y="1447800"/>
            <a:ext cx="7952401" cy="361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60248"/>
            <a:ext cx="8534400" cy="91135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All Funds Revenues</a:t>
            </a:r>
            <a:b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$27,968,268</a:t>
            </a: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en-US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371600"/>
            <a:ext cx="7112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02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18166"/>
            <a:ext cx="8534400" cy="107723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All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Funds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Expenditures by Program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99" y="1603599"/>
            <a:ext cx="7952401" cy="365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18166"/>
            <a:ext cx="8534400" cy="106238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All Funds 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Expenditures by Program</a:t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$29,498,797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99" y="1752600"/>
            <a:ext cx="6969513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4048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FY18 All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Funds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Expenditures by Object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99" y="1608890"/>
            <a:ext cx="7952401" cy="364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0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sz="3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Timeline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latin typeface="Calibri" pitchFamily="34" charset="0"/>
                <a:cs typeface="Calibri" pitchFamily="34" charset="0"/>
              </a:rPr>
            </a:b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6347714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26, 2017</a:t>
            </a:r>
          </a:p>
          <a:p>
            <a:pPr marL="274320" lvl="1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DGB provided with TNT and preliminary budget for review.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07, 2017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publication of notice for budget (online) and TNT hearings.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14, 2017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publication of notice for budget (newspaper) and TNT hearings.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24, 2017</a:t>
            </a:r>
          </a:p>
          <a:p>
            <a:pPr marL="274320" lvl="1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DGB holds TNT hearing, a budget hearing, and a special meeting at which it must adopt the budget for the ensuing fiscal year by roll call vote.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19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1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4303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Planning Cycle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311622"/>
            <a:ext cx="7038095" cy="5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4303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Student Progress and Outcomes Report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10668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2016-2020 Strategic Plan objectives focus the College’s work on improving the student performance measures listed below.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2605749"/>
            <a:ext cx="3810000" cy="237221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1</a:t>
            </a:r>
            <a:r>
              <a:rPr lang="en-US" sz="1400" b="1" dirty="0">
                <a:solidFill>
                  <a:srgbClr val="00B050"/>
                </a:solidFill>
                <a:latin typeface="+mj-lt"/>
              </a:rPr>
              <a:t>).  Full Time Student Enrollment (FTSE)</a:t>
            </a:r>
          </a:p>
          <a:p>
            <a:pPr marL="82296" indent="0">
              <a:buNone/>
            </a:pPr>
            <a:r>
              <a:rPr lang="en-US" sz="1400" b="1" dirty="0">
                <a:solidFill>
                  <a:srgbClr val="FFC000"/>
                </a:solidFill>
                <a:latin typeface="+mj-lt"/>
              </a:rPr>
              <a:t>2).  Enrollment of Underserved </a:t>
            </a:r>
            <a:r>
              <a:rPr lang="en-US" sz="1400" b="1" dirty="0" smtClean="0">
                <a:solidFill>
                  <a:srgbClr val="FFC000"/>
                </a:solidFill>
                <a:latin typeface="+mj-lt"/>
              </a:rPr>
              <a:t>Populations</a:t>
            </a:r>
          </a:p>
          <a:p>
            <a:pPr marL="82296" indent="0">
              <a:buNone/>
            </a:pP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1400" b="1" dirty="0">
                <a:solidFill>
                  <a:srgbClr val="FF0000"/>
                </a:solidFill>
                <a:latin typeface="+mj-lt"/>
              </a:rPr>
              <a:t>).  Alternative Delivery</a:t>
            </a:r>
          </a:p>
          <a:p>
            <a:pPr marL="82296" indent="0">
              <a:buNone/>
            </a:pPr>
            <a:r>
              <a:rPr lang="en-US" sz="1400" b="1" dirty="0">
                <a:solidFill>
                  <a:srgbClr val="FF0000"/>
                </a:solidFill>
                <a:latin typeface="+mj-lt"/>
              </a:rPr>
              <a:t>4).  College-going</a:t>
            </a:r>
          </a:p>
          <a:p>
            <a:pPr marL="82296" indent="0">
              <a:buNone/>
            </a:pPr>
            <a:r>
              <a:rPr lang="en-US" sz="1400" b="1" dirty="0">
                <a:solidFill>
                  <a:srgbClr val="00B050"/>
                </a:solidFill>
                <a:latin typeface="+mj-lt"/>
              </a:rPr>
              <a:t>5).  1 Yr. Success After Last Developmental Course</a:t>
            </a:r>
          </a:p>
          <a:p>
            <a:pPr marL="82296" indent="0">
              <a:buNone/>
            </a:pPr>
            <a:r>
              <a:rPr lang="en-US" sz="1400" b="1" dirty="0" smtClean="0">
                <a:solidFill>
                  <a:srgbClr val="FFC000"/>
                </a:solidFill>
                <a:latin typeface="+mj-lt"/>
              </a:rPr>
              <a:t>6</a:t>
            </a:r>
            <a:r>
              <a:rPr lang="en-US" sz="1400" b="1" dirty="0">
                <a:solidFill>
                  <a:srgbClr val="FFC000"/>
                </a:solidFill>
                <a:latin typeface="+mj-lt"/>
              </a:rPr>
              <a:t>). </a:t>
            </a:r>
            <a:r>
              <a:rPr lang="en-US" sz="1400" b="1" dirty="0" smtClean="0">
                <a:solidFill>
                  <a:srgbClr val="FFC000"/>
                </a:solidFill>
                <a:latin typeface="+mj-lt"/>
              </a:rPr>
              <a:t>Cost</a:t>
            </a:r>
            <a:endParaRPr lang="en-US" sz="1400" b="1" dirty="0">
              <a:solidFill>
                <a:srgbClr val="FFC000"/>
              </a:solidFill>
              <a:latin typeface="+mj-lt"/>
            </a:endParaRPr>
          </a:p>
          <a:p>
            <a:pPr marL="82296" indent="0">
              <a:buNone/>
            </a:pPr>
            <a:endParaRPr lang="en-US" sz="1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92803" y="2117182"/>
            <a:ext cx="3645407" cy="176901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7).  Developmental Course Success</a:t>
            </a:r>
          </a:p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8). College Level Course Success</a:t>
            </a:r>
          </a:p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FFC000"/>
                </a:solidFill>
                <a:latin typeface="+mj-lt"/>
              </a:rPr>
              <a:t>9). Reaching Credit Thresholds</a:t>
            </a:r>
          </a:p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FFC000"/>
                </a:solidFill>
                <a:latin typeface="+mj-lt"/>
              </a:rPr>
              <a:t>10). FA-SP Retention</a:t>
            </a:r>
          </a:p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11). FA-FA Retention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1788" y="2297972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latin typeface="+mj-lt"/>
              </a:rPr>
              <a:t>Access Measures</a:t>
            </a:r>
            <a:endParaRPr lang="en-US" sz="1400" b="1" u="sng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5557" y="4181615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latin typeface="+mj-lt"/>
              </a:rPr>
              <a:t>Completion Measures</a:t>
            </a:r>
            <a:endParaRPr lang="en-US" sz="1400" b="1" u="sng" dirty="0">
              <a:latin typeface="+mj-lt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825557" y="4489392"/>
            <a:ext cx="3645407" cy="1558444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12). Annual Degree/Certificate Completion</a:t>
            </a:r>
          </a:p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13). Transfer Rate</a:t>
            </a:r>
          </a:p>
          <a:p>
            <a:pPr marL="82296" indent="0">
              <a:buFont typeface="Wingdings 2"/>
              <a:buNone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</a:rPr>
              <a:t>14). Transfer Rate after CCC Completion</a:t>
            </a:r>
            <a:endParaRPr lang="en-US" sz="1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7492" y="1850531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latin typeface="+mj-lt"/>
              </a:rPr>
              <a:t>Retention Measures</a:t>
            </a:r>
            <a:endParaRPr lang="en-US" sz="1400" b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642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4303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Plan Support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1181516"/>
            <a:ext cx="8610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 1: CCC will provide learners educational opportunities that are accessible and affordable, while also being economically feasible for the College.</a:t>
            </a:r>
          </a:p>
          <a:p>
            <a:endPara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Dual Enrollment operational increases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 Coursework and Programs of Study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Page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minimum wage, Password Manager, and new ITV endpoints</a:t>
            </a:r>
          </a:p>
          <a:p>
            <a:endParaRPr lang="en-US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 2: CCC will promote a learner-centered environment that incorporates innovative strategies and support structures intended to reduce student attrition and increase retention.</a:t>
            </a:r>
          </a:p>
          <a:p>
            <a:endPara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Library eBook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Interim Dean of Learning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made permanent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 Aspire EDU Performance 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Authorization Reciprocity Agreement/State Portal Agency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Higher Learning Commission accreditation 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SafeCampus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PTK Induction</a:t>
            </a:r>
          </a:p>
        </p:txBody>
      </p:sp>
    </p:spTree>
    <p:extLst>
      <p:ext uri="{BB962C8B-B14F-4D97-AF65-F5344CB8AC3E}">
        <p14:creationId xmlns:p14="http://schemas.microsoft.com/office/powerpoint/2010/main" val="220118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4303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Plan Support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1172456"/>
            <a:ext cx="8763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 3: CCC will empower students to achieve their individual learning goals and implement strategies to increase certificate and degree completion rates.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full-time faculty (5)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instructional supplies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faculty orientation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Provost travel for mandatory State Articulation Task Force meetings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 4: CCC will strengthen the College’s working environment by maximizing college resources, expanding community outreach, and implementing effective personnel management and employee development strategies.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 Library subscriptions and Consortium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 electronic forms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 and improve faculty forum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Travel for 3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Dean of Learning and State Articulation Task Force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training, assistance, and background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HLC Evaluation Coordinators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4303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 Measures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94" y="1143000"/>
            <a:ext cx="7809264" cy="525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1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980" y="2289828"/>
            <a:ext cx="7406640" cy="17526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Fund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086600" y="2286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Verdana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19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189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705038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Fund Projection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00800"/>
            <a:ext cx="8839200" cy="2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447800"/>
            <a:ext cx="7296150" cy="436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2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2549</TotalTime>
  <Words>572</Words>
  <Application>Microsoft Office PowerPoint</Application>
  <PresentationFormat>On-screen Show (4:3)</PresentationFormat>
  <Paragraphs>127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Verdana</vt:lpstr>
      <vt:lpstr>Wingdings</vt:lpstr>
      <vt:lpstr>Wingdings 2</vt:lpstr>
      <vt:lpstr>Wingdings 3</vt:lpstr>
      <vt:lpstr>Office Theme</vt:lpstr>
      <vt:lpstr>Preliminary Budget Presentation Fiscal Year 2018 (July 1, 2017 – June 30, 2018)</vt:lpstr>
      <vt:lpstr>Agenda</vt:lpstr>
      <vt:lpstr>Planning Cycle</vt:lpstr>
      <vt:lpstr>2016 Student Progress and Outcomes Report</vt:lpstr>
      <vt:lpstr>Strategic Plan Support</vt:lpstr>
      <vt:lpstr>Strategic Plan Support</vt:lpstr>
      <vt:lpstr>Performance Measures</vt:lpstr>
      <vt:lpstr>PowerPoint Presentation</vt:lpstr>
      <vt:lpstr>General Fund Projection</vt:lpstr>
      <vt:lpstr>General Fund Budget Overview</vt:lpstr>
      <vt:lpstr>FY18 General Fund  Revenues</vt:lpstr>
      <vt:lpstr>FY18 General Fund Revenues  $18,568,090</vt:lpstr>
      <vt:lpstr>FY18 General Fund  Expenditures by Program</vt:lpstr>
      <vt:lpstr>FY18 General Fund Expenditures by Program  $19,995,992</vt:lpstr>
      <vt:lpstr>FY18 Reserves and Contingency</vt:lpstr>
      <vt:lpstr>FY18 Restricted Funds  Revenues</vt:lpstr>
      <vt:lpstr>FY18 Restricted Funds  Revenues</vt:lpstr>
      <vt:lpstr>FY18 Restricted Funds  Expenditures by Program and Object</vt:lpstr>
      <vt:lpstr>FY18 Auxiliary Funds  Revenues &amp; Expenditures</vt:lpstr>
      <vt:lpstr>FY18 Plant Fund Revenues &amp; Expenditures </vt:lpstr>
      <vt:lpstr>FY18 Plant Fund Planned Maintenance </vt:lpstr>
      <vt:lpstr>FY18 Retirement of Indebtedness Fund </vt:lpstr>
      <vt:lpstr>FY18 All Funds Revenues</vt:lpstr>
      <vt:lpstr>FY18 All Funds Revenues $27,968,268 </vt:lpstr>
      <vt:lpstr>FY18 All Funds  Expenditures by Program</vt:lpstr>
      <vt:lpstr>FY18 All Funds  Expenditures by Program $29,498,797</vt:lpstr>
      <vt:lpstr>FY18 All Funds  Expenditures by Object</vt:lpstr>
      <vt:lpstr>Timeline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Preliminary Budget Presentation Fiscal Year 2014 (July 1, 2013 – June 30, 2014</dc:title>
  <dc:creator>CCC</dc:creator>
  <cp:lastModifiedBy>Siri A. Mullaney</cp:lastModifiedBy>
  <cp:revision>135</cp:revision>
  <cp:lastPrinted>2016-04-25T20:08:53Z</cp:lastPrinted>
  <dcterms:created xsi:type="dcterms:W3CDTF">2013-04-30T03:34:50Z</dcterms:created>
  <dcterms:modified xsi:type="dcterms:W3CDTF">2017-04-19T23:45:39Z</dcterms:modified>
</cp:coreProperties>
</file>